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3"/>
  </p:sldMasterIdLst>
  <p:notesMasterIdLst>
    <p:notesMasterId r:id="rId38"/>
  </p:notesMasterIdLst>
  <p:handoutMasterIdLst>
    <p:handoutMasterId r:id="rId39"/>
  </p:handoutMasterIdLst>
  <p:sldIdLst>
    <p:sldId id="258" r:id="rId4"/>
    <p:sldId id="2147470607" r:id="rId5"/>
    <p:sldId id="2147470608" r:id="rId6"/>
    <p:sldId id="260" r:id="rId7"/>
    <p:sldId id="2147470610" r:id="rId8"/>
    <p:sldId id="566" r:id="rId9"/>
    <p:sldId id="2147470583" r:id="rId10"/>
    <p:sldId id="2147470590" r:id="rId11"/>
    <p:sldId id="2147470597" r:id="rId12"/>
    <p:sldId id="570" r:id="rId13"/>
    <p:sldId id="2147470598" r:id="rId14"/>
    <p:sldId id="2147470599" r:id="rId15"/>
    <p:sldId id="2147470600" r:id="rId16"/>
    <p:sldId id="2147470603" r:id="rId17"/>
    <p:sldId id="2147470601" r:id="rId18"/>
    <p:sldId id="2147470591" r:id="rId19"/>
    <p:sldId id="2147470593" r:id="rId20"/>
    <p:sldId id="2147470605" r:id="rId21"/>
    <p:sldId id="2147470592" r:id="rId22"/>
    <p:sldId id="580" r:id="rId23"/>
    <p:sldId id="2147470586" r:id="rId24"/>
    <p:sldId id="2147470587" r:id="rId25"/>
    <p:sldId id="2147470604" r:id="rId26"/>
    <p:sldId id="2147470596" r:id="rId27"/>
    <p:sldId id="2147470611" r:id="rId28"/>
    <p:sldId id="2147470594" r:id="rId29"/>
    <p:sldId id="2147470584" r:id="rId30"/>
    <p:sldId id="2147470606" r:id="rId31"/>
    <p:sldId id="577" r:id="rId32"/>
    <p:sldId id="578" r:id="rId33"/>
    <p:sldId id="2076138381" r:id="rId34"/>
    <p:sldId id="2147470580" r:id="rId35"/>
    <p:sldId id="2147470582" r:id="rId36"/>
    <p:sldId id="259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DBC2"/>
    <a:srgbClr val="2B928C"/>
    <a:srgbClr val="F77462"/>
    <a:srgbClr val="E4DD9C"/>
    <a:srgbClr val="A2D39C"/>
    <a:srgbClr val="EAF0AC"/>
    <a:srgbClr val="6179A8"/>
    <a:srgbClr val="8064A2"/>
    <a:srgbClr val="5EAFA6"/>
    <a:srgbClr val="5CB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8C33C1-DA1D-4B7C-84DC-87AFB3D00EBF}" v="21" dt="2024-03-06T17:24:02.5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2" autoAdjust="0"/>
    <p:restoredTop sz="87600" autoAdjust="0"/>
  </p:normalViewPr>
  <p:slideViewPr>
    <p:cSldViewPr>
      <p:cViewPr varScale="1">
        <p:scale>
          <a:sx n="106" d="100"/>
          <a:sy n="106" d="100"/>
        </p:scale>
        <p:origin x="811" y="72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122" y="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Visual Studio Live! Las Vegas 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r>
              <a:rPr lang="en-US" dirty="0"/>
              <a:t>Visual Studio Live! Las Vegas 2023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ED43D-29E4-4892-91BC-9AF5E381B7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2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ED43D-29E4-4892-91BC-9AF5E381B7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88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 9:23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77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E5A7B-BB8D-4368-A182-10966952163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 9:23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14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72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3/6/2024 9:23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Locks vs Row versioning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Isolation levels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Implicit/Explicit Transactions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Using JSON + Stored Procedures to keep transaction super short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UPSERT / SELECT for UPDATE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Bulk Updates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ED43D-29E4-4892-91BC-9AF5E381B7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28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connect to the database and see what’s going on. Introduce S locks and locked objects </a:t>
            </a:r>
          </a:p>
          <a:p>
            <a:r>
              <a:rPr lang="en-US" dirty="0"/>
              <a:t>Demo1 in sample App + Monitoring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ED43D-29E4-4892-91BC-9AF5E381B7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“Transaction Basics” and “Transaction &amp; Errors”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ED43D-29E4-4892-91BC-9AF5E381B7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78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connect to the database and see what’s going on. Introduce S locks and locked objects </a:t>
            </a:r>
          </a:p>
          <a:p>
            <a:r>
              <a:rPr lang="en-US" dirty="0"/>
              <a:t>Demo2 in sample App + Monitoring 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ED43D-29E4-4892-91BC-9AF5E381B7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6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what happens with the default isolation level. Demo2 in sample App + Monitoring 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what happens with the REPEATABLE READ isolation level. Demo3 in sample App + Monitoring 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ED43D-29E4-4892-91BC-9AF5E381B7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20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ED43D-29E4-4892-91BC-9AF5E381B7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441722"/>
            <a:ext cx="3118772" cy="1901427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2651655"/>
            <a:ext cx="3121819" cy="2050123"/>
          </a:xfrm>
        </p:spPr>
        <p:txBody>
          <a:bodyPr/>
          <a:lstStyle>
            <a:lvl1pPr marL="0" indent="0">
              <a:buNone/>
              <a:defRPr sz="165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</a:extLst>
          </p:cNvPr>
          <p:cNvSpPr txBox="1"/>
          <p:nvPr userDrawn="1"/>
        </p:nvSpPr>
        <p:spPr>
          <a:xfrm>
            <a:off x="9266791" y="-152958"/>
            <a:ext cx="402354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92727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9266791" y="-152958"/>
            <a:ext cx="402354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4433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avidemauri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hyperlink" Target="https://devblogs.microsoft.com/azure-sql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publication/indexing-on-modern-hardware-hekaton-and-beyon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cmu.edu/~huanche1/publications/open_bwtree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ef/core/performance/efficient-updating#batchi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the-insert-if-not-exists-challenge-a-solutio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performance/optimized-locking?view=azuresqldb-current#optimized-locking-and-transaction-id-tid-locking" TargetMode="External"/><Relationship Id="rId2" Type="http://schemas.openxmlformats.org/officeDocument/2006/relationships/hyperlink" Target="https://learn.microsoft.com/en-us/sql/relational-databases/performance/optimized-locking?view=azuresqldb-current#optimized-locking-and-lock-after-qualification-laq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microsoft.data.sqlclient.sqlbulkcopy" TargetMode="External"/><Relationship Id="rId2" Type="http://schemas.openxmlformats.org/officeDocument/2006/relationships/hyperlink" Target="https://learn.microsoft.com/en-us/sql/t-sql/statements/bulk-insert-transact-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samples/azure-samples/azure-sql-db-databricks/azure-sql-db-databrick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thread-and-task-architecture-guide?view=sql-server-ver16" TargetMode="External"/><Relationship Id="rId2" Type="http://schemas.openxmlformats.org/officeDocument/2006/relationships/hyperlink" Target="https://learn.microsoft.com/en-us/sql/relational-databases/sql-server-transaction-locking-and-row-versioning-guide?view=sql-server-ver1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machanic/sp_whoisactive" TargetMode="External"/><Relationship Id="rId4" Type="http://schemas.openxmlformats.org/officeDocument/2006/relationships/hyperlink" Target="https://learn.microsoft.com/en-us/sql/relational-databases/in-memory-oltp/overview-and-usage-scenarios?view=sql-server-ver1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rek/azure-sql-db-samples" TargetMode="External"/><Relationship Id="rId2" Type="http://schemas.openxmlformats.org/officeDocument/2006/relationships/hyperlink" Target="https://github.com/yorek/awesome-azure-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12" Type="http://schemas.openxmlformats.org/officeDocument/2006/relationships/hyperlink" Target="https://aka.ms/bobsqldemo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aka.ms/azuresqlfordevelopers" TargetMode="External"/><Relationship Id="rId11" Type="http://schemas.openxmlformats.org/officeDocument/2006/relationships/hyperlink" Target="https://aka.ms/bobwardms" TargetMode="External"/><Relationship Id="rId5" Type="http://schemas.openxmlformats.org/officeDocument/2006/relationships/image" Target="../media/image15.jpeg"/><Relationship Id="rId10" Type="http://schemas.openxmlformats.org/officeDocument/2006/relationships/image" Target="../media/image19.svg"/><Relationship Id="rId4" Type="http://schemas.openxmlformats.org/officeDocument/2006/relationships/hyperlink" Target="aka.ms/azuresqlbook" TargetMode="External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amples/browse/?expanded=azure&amp;products=azure-sql-databas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2277" y="2555355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3BDBC2"/>
                </a:solidFill>
                <a:latin typeface="Arial" charset="0"/>
                <a:cs typeface="+mn-cs"/>
              </a:rPr>
              <a:t>Davide Mauri</a:t>
            </a:r>
            <a:endParaRPr lang="en-US" sz="2800" b="1" dirty="0">
              <a:solidFill>
                <a:srgbClr val="3BDBC2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2400" b="1" dirty="0">
                <a:solidFill>
                  <a:srgbClr val="3BDBC2"/>
                </a:solidFill>
                <a:latin typeface="Arial" charset="0"/>
              </a:rPr>
              <a:t>Product Manager</a:t>
            </a:r>
          </a:p>
          <a:p>
            <a:pPr>
              <a:defRPr/>
            </a:pPr>
            <a:r>
              <a:rPr lang="en-US" sz="2400" b="1" dirty="0">
                <a:solidFill>
                  <a:srgbClr val="3BDBC2"/>
                </a:solidFill>
                <a:latin typeface="Arial" charset="0"/>
              </a:rPr>
              <a:t>Microsoft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22276" y="3986760"/>
            <a:ext cx="41497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3BDBC2"/>
                </a:solidFill>
                <a:latin typeface="Arial" charset="0"/>
              </a:rPr>
              <a:t>Level: Beginner to Intermediate</a:t>
            </a: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bg1"/>
                </a:solidFill>
                <a:effectLst/>
              </a:rPr>
              <a:t>My application is fully concurrent and async. </a:t>
            </a:r>
          </a:p>
          <a:p>
            <a:pPr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bg1"/>
                </a:solidFill>
                <a:effectLst/>
              </a:rPr>
              <a:t>What about the database? 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B3E-C88B-BEE4-56BA-3BBCAFAC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and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96C7B-64E2-44B0-9D81-20301B53D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Transactions: ACID.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A</a:t>
            </a:r>
            <a:r>
              <a:rPr lang="en-US" dirty="0"/>
              <a:t>tomicity, </a:t>
            </a:r>
            <a:r>
              <a:rPr lang="en-US" dirty="0">
                <a:highlight>
                  <a:srgbClr val="00FF00"/>
                </a:highlight>
              </a:rPr>
              <a:t>C</a:t>
            </a:r>
            <a:r>
              <a:rPr lang="en-US" dirty="0"/>
              <a:t>onsistency, </a:t>
            </a:r>
            <a:r>
              <a:rPr lang="en-US" dirty="0">
                <a:highlight>
                  <a:srgbClr val="00FF00"/>
                </a:highlight>
              </a:rPr>
              <a:t>I</a:t>
            </a:r>
            <a:r>
              <a:rPr lang="en-US" dirty="0"/>
              <a:t>solation, </a:t>
            </a:r>
            <a:r>
              <a:rPr lang="en-US" dirty="0">
                <a:highlight>
                  <a:srgbClr val="00FF00"/>
                </a:highlight>
              </a:rPr>
              <a:t>D</a:t>
            </a:r>
            <a:r>
              <a:rPr lang="en-US" dirty="0"/>
              <a:t>urability</a:t>
            </a:r>
          </a:p>
          <a:p>
            <a:pPr lvl="1"/>
            <a:r>
              <a:rPr lang="en-US" dirty="0"/>
              <a:t>Atomicity =&gt; All or Nothing</a:t>
            </a:r>
          </a:p>
          <a:p>
            <a:pPr lvl="2"/>
            <a:endParaRPr lang="en-US" dirty="0"/>
          </a:p>
          <a:p>
            <a:r>
              <a:rPr lang="en-US" dirty="0"/>
              <a:t>“</a:t>
            </a:r>
            <a:r>
              <a:rPr lang="en-US" b="1" dirty="0" err="1">
                <a:highlight>
                  <a:srgbClr val="FFFF00"/>
                </a:highlight>
              </a:rPr>
              <a:t>Autocommit</a:t>
            </a:r>
            <a:r>
              <a:rPr lang="en-US" dirty="0"/>
              <a:t>” transactions: </a:t>
            </a:r>
            <a:r>
              <a:rPr lang="en-US" b="0" i="1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Every Transact-SQL statement is committed or rolled back when it completes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 If a statement completes successfully, it is committed; if it encounters any error, it is rolled back.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2323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B3E-C88B-BEE4-56BA-3BBCAFAC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and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96C7B-64E2-44B0-9D81-20301B53D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“Explicit” Transactions</a:t>
            </a:r>
          </a:p>
          <a:p>
            <a:endParaRPr lang="en-US" dirty="0"/>
          </a:p>
          <a:p>
            <a:r>
              <a:rPr lang="en-US" dirty="0"/>
              <a:t>Start with: </a:t>
            </a:r>
            <a:r>
              <a:rPr lang="en-US" dirty="0">
                <a:highlight>
                  <a:srgbClr val="FFFF00"/>
                </a:highlight>
              </a:rPr>
              <a:t>BEGIN TRAN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All commands in a transaction will be executed as if they were logically a single command (so: all or nothing!)</a:t>
            </a:r>
          </a:p>
          <a:p>
            <a:endParaRPr lang="en-US" dirty="0"/>
          </a:p>
          <a:p>
            <a:r>
              <a:rPr lang="en-US" dirty="0"/>
              <a:t>End with: </a:t>
            </a:r>
            <a:r>
              <a:rPr lang="en-US" dirty="0">
                <a:highlight>
                  <a:srgbClr val="FFFF00"/>
                </a:highlight>
              </a:rPr>
              <a:t>COMMIT/ROLLBACK TRAN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0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B3E-C88B-BEE4-56BA-3BBCAFAC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and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96C7B-64E2-44B0-9D81-20301B53D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By default, with explicit transactions, </a:t>
            </a:r>
            <a:r>
              <a:rPr lang="en-US" dirty="0">
                <a:highlight>
                  <a:srgbClr val="FFFF00"/>
                </a:highlight>
              </a:rPr>
              <a:t>is a developer responsibility to decide if an error requires a rollback or not</a:t>
            </a:r>
          </a:p>
          <a:p>
            <a:pPr lvl="1"/>
            <a:endParaRPr lang="en-US" dirty="0"/>
          </a:p>
          <a:p>
            <a:r>
              <a:rPr lang="en-US" dirty="0"/>
              <a:t>Errors in Stored Procedures and even withing </a:t>
            </a:r>
            <a:r>
              <a:rPr lang="en-US" dirty="0">
                <a:highlight>
                  <a:srgbClr val="FFFF00"/>
                </a:highlight>
              </a:rPr>
              <a:t>explicit transactions *will not* be automatically rolled back</a:t>
            </a:r>
          </a:p>
          <a:p>
            <a:pPr lvl="2"/>
            <a:r>
              <a:rPr lang="en-US" dirty="0"/>
              <a:t>Trap exceptions and decide if you can still commit the transaction or you really need to rollback</a:t>
            </a:r>
          </a:p>
          <a:p>
            <a:pPr lvl="3"/>
            <a:r>
              <a:rPr lang="en-US" dirty="0"/>
              <a:t>For example: if the error is transient, like a deadlock.</a:t>
            </a:r>
          </a:p>
          <a:p>
            <a:pPr lvl="2"/>
            <a:r>
              <a:rPr lang="en-US" dirty="0"/>
              <a:t>Rollback is really the most common use case so, there is an option for that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Pay attention if your driver (JDBC?) is using IMPLICT TRANSACTIONS!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6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67DD9-CF8D-4131-DD2D-69F2F7E1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25F153-4102-08F3-5FA0-37F6E3007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Transaction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23274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FF98AB-9203-70EC-3326-ACFE7F247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learned?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913CCE-A39A-191D-0478-857F8AC5C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From the *SAME* connection (and thus the same transaction) you can always access the data you have changed.</a:t>
            </a:r>
          </a:p>
          <a:p>
            <a:endParaRPr lang="en-US" dirty="0"/>
          </a:p>
          <a:p>
            <a:r>
              <a:rPr lang="en-US" dirty="0"/>
              <a:t>If you are using a multi-threaded application, each thread is using a connection,</a:t>
            </a:r>
          </a:p>
          <a:p>
            <a:pPr lvl="1"/>
            <a:r>
              <a:rPr lang="en-US" dirty="0"/>
              <a:t>Transactions must (and will) be ISOLATED!</a:t>
            </a:r>
          </a:p>
          <a:p>
            <a:pPr lvl="1"/>
            <a:r>
              <a:rPr lang="en-US" dirty="0"/>
              <a:t>No, you probably don’t want two different threads operating in the same transaction. </a:t>
            </a:r>
          </a:p>
        </p:txBody>
      </p:sp>
    </p:spTree>
    <p:extLst>
      <p:ext uri="{BB962C8B-B14F-4D97-AF65-F5344CB8AC3E}">
        <p14:creationId xmlns:p14="http://schemas.microsoft.com/office/powerpoint/2010/main" val="267169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BDCF7-EE51-8D88-D6D3-11B38B37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Transactions and Locks related?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57551F-77A4-62FB-AEBB-15A95DDFC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Locks are used to guarantee isolation and avoid inconsistencies</a:t>
            </a:r>
          </a:p>
          <a:p>
            <a:pPr lvl="1"/>
            <a:r>
              <a:rPr lang="en-US" dirty="0"/>
              <a:t>The only way to avoid potential inconsistencies in a concurrent system is to </a:t>
            </a:r>
            <a:r>
              <a:rPr lang="en-US" i="1" dirty="0"/>
              <a:t>serialize </a:t>
            </a:r>
            <a:r>
              <a:rPr lang="en-US" dirty="0"/>
              <a:t>all data access. That is not good for concurrency, though….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The ISOLATION LEVEL defines what kind of isolation we want to get</a:t>
            </a:r>
          </a:p>
          <a:p>
            <a:pPr lvl="1"/>
            <a:r>
              <a:rPr lang="en-US" dirty="0"/>
              <a:t>To avoid </a:t>
            </a:r>
            <a:r>
              <a:rPr lang="en-US" i="1" dirty="0"/>
              <a:t>inconsistencies and anomalies</a:t>
            </a:r>
            <a:r>
              <a:rPr lang="en-US" dirty="0"/>
              <a:t> (Lost Updates, Dirty Reads, Inconsistent Analysis, Phantom Reads)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Based on the ISOLATION LEVEL the appropriate locks are taken</a:t>
            </a:r>
          </a:p>
          <a:p>
            <a:pPr lvl="1"/>
            <a:r>
              <a:rPr lang="en-US" dirty="0"/>
              <a:t>Also based on resources usage</a:t>
            </a:r>
          </a:p>
          <a:p>
            <a:pPr lvl="1"/>
            <a:r>
              <a:rPr lang="en-US" dirty="0"/>
              <a:t>The SQL engine tries to balance between resource usage and concurrency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503B-3D06-8CFA-62C6-B896F463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F800-7C02-5255-0737-375404290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READ UNCOMMITTED</a:t>
            </a:r>
          </a:p>
          <a:p>
            <a:endParaRPr lang="en-US" dirty="0"/>
          </a:p>
          <a:p>
            <a:r>
              <a:rPr lang="en-US" dirty="0"/>
              <a:t>READ COMMITTED (default in SQL Server)</a:t>
            </a:r>
          </a:p>
          <a:p>
            <a:pPr lvl="1"/>
            <a:r>
              <a:rPr lang="en-US" dirty="0"/>
              <a:t>Can also be READ COMMITTED SNAPSHOT (default in Azure SQL), to use </a:t>
            </a:r>
            <a:r>
              <a:rPr lang="en-US" i="1" dirty="0"/>
              <a:t>versioning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REPEATABLE READ</a:t>
            </a:r>
          </a:p>
          <a:p>
            <a:endParaRPr lang="en-US" dirty="0"/>
          </a:p>
          <a:p>
            <a:r>
              <a:rPr lang="en-US" dirty="0"/>
              <a:t>SERIALIZABLE</a:t>
            </a:r>
          </a:p>
          <a:p>
            <a:pPr lvl="1"/>
            <a:r>
              <a:rPr lang="en-US" dirty="0"/>
              <a:t>Can also be SNAPSHOT, to use </a:t>
            </a:r>
            <a:r>
              <a:rPr lang="en-US" i="1" dirty="0"/>
              <a:t>versioning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22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8E20F-939C-755D-7692-AEDB71F1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CE3A8-7E72-47F5-1819-3393A2AA3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 when my app executes a query?</a:t>
            </a:r>
          </a:p>
        </p:txBody>
      </p:sp>
    </p:spTree>
    <p:extLst>
      <p:ext uri="{BB962C8B-B14F-4D97-AF65-F5344CB8AC3E}">
        <p14:creationId xmlns:p14="http://schemas.microsoft.com/office/powerpoint/2010/main" val="304085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4CCF4-69B3-8A80-8F53-F0827E99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learned?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4782DD-875B-7AD2-E24C-126A8242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The longer the transaction, the longer the locks are held</a:t>
            </a:r>
          </a:p>
          <a:p>
            <a:pPr marL="342900" lvl="1" indent="0">
              <a:buNone/>
            </a:pPr>
            <a:r>
              <a:rPr lang="en-US" dirty="0"/>
              <a:t>even if the SQL engine tries to minimize as much as possible that lifespan of a lock!</a:t>
            </a:r>
          </a:p>
          <a:p>
            <a:pPr marL="342900" lvl="1" indent="0">
              <a:buNone/>
            </a:pPr>
            <a:r>
              <a:rPr lang="en-US" dirty="0"/>
              <a:t>But that depends on the ISOLATION LEVEL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</a:rPr>
              <a:t>So: the shorter the transaction the better!</a:t>
            </a:r>
          </a:p>
          <a:p>
            <a:pPr marL="342900" lvl="1" indent="0">
              <a:buNone/>
            </a:pPr>
            <a:r>
              <a:rPr lang="en-US" dirty="0"/>
              <a:t>The shortest transition possible is the one that is started end finished directly on the engine (and not by an external application)</a:t>
            </a:r>
          </a:p>
          <a:p>
            <a:pPr marL="342900" lvl="1" indent="0">
              <a:buNone/>
            </a:pPr>
            <a:r>
              <a:rPr lang="en-US" dirty="0"/>
              <a:t>So, use a batch or a stored procedure if you can</a:t>
            </a:r>
          </a:p>
        </p:txBody>
      </p:sp>
    </p:spTree>
    <p:extLst>
      <p:ext uri="{BB962C8B-B14F-4D97-AF65-F5344CB8AC3E}">
        <p14:creationId xmlns:p14="http://schemas.microsoft.com/office/powerpoint/2010/main" val="159556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F577E3-9BF2-68FE-8849-32835671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F828C3-03E1-8C3A-7CC9-61145785A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different types of objects can be locked. Here’s some:</a:t>
            </a:r>
          </a:p>
          <a:p>
            <a:pPr lvl="1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DATABASE</a:t>
            </a:r>
          </a:p>
          <a:p>
            <a:pPr lvl="1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PAGE</a:t>
            </a:r>
          </a:p>
          <a:p>
            <a:pPr lvl="1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KEY</a:t>
            </a:r>
          </a:p>
          <a:p>
            <a:pPr lvl="1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RID</a:t>
            </a:r>
          </a:p>
          <a:p>
            <a:pPr lvl="1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METADATA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3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EDFF-6DDE-ED9A-D387-00A9A9B0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Davide Mauri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691C3-E241-77E4-6B6F-A951690E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Joined Azure SQL group on mid 2019</a:t>
            </a:r>
          </a:p>
          <a:p>
            <a:pPr lvl="1"/>
            <a:r>
              <a:rPr lang="en-US" dirty="0"/>
              <a:t>SQL Server / Azure Data MVP for 12 Years</a:t>
            </a:r>
          </a:p>
          <a:p>
            <a:pPr lvl="1"/>
            <a:r>
              <a:rPr lang="en-US" dirty="0"/>
              <a:t>Worked in consulting services for 20 years</a:t>
            </a:r>
          </a:p>
          <a:p>
            <a:r>
              <a:rPr lang="en-US" dirty="0"/>
              <a:t>Still a developer at heart!</a:t>
            </a:r>
          </a:p>
          <a:p>
            <a:pPr lvl="1"/>
            <a:r>
              <a:rPr lang="en-US" dirty="0"/>
              <a:t>Now Azure SQL PM </a:t>
            </a:r>
          </a:p>
          <a:p>
            <a:r>
              <a:rPr lang="en-US" dirty="0"/>
              <a:t>Focus on Azure SQL &amp; Developers</a:t>
            </a:r>
          </a:p>
          <a:p>
            <a:pPr lvl="1"/>
            <a:r>
              <a:rPr lang="en-US" dirty="0"/>
              <a:t>Very active in the Community, Conference Speaker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http://davidemauri.it/   </a:t>
            </a:r>
            <a:endParaRPr lang="en-US" dirty="0"/>
          </a:p>
          <a:p>
            <a:pPr lvl="1"/>
            <a:r>
              <a:rPr lang="en-US" dirty="0" err="1"/>
              <a:t>DevBlogs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https://devblogs.microsoft.com/azure-sql/   </a:t>
            </a:r>
            <a:endParaRPr lang="en-US" dirty="0"/>
          </a:p>
          <a:p>
            <a:pPr lvl="1"/>
            <a:r>
              <a:rPr lang="en-US" dirty="0"/>
              <a:t>Twitter: @mauridb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327A1-956C-F472-8651-8AE94F09D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172200" y="600452"/>
            <a:ext cx="2547036" cy="254703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379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D208-4261-CE3E-1692-6B542A15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and Row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83CF1-0310-B8B8-4FF4-997C6DB1C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On Azure SQL DB, the default transaction isolation level is </a:t>
            </a:r>
            <a:r>
              <a:rPr lang="en-US" i="1" dirty="0"/>
              <a:t>READ COMMITED SNAPSHOT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Row Versioning </a:t>
            </a:r>
            <a:r>
              <a:rPr lang="en-US" dirty="0"/>
              <a:t>instead of locking to preserve </a:t>
            </a:r>
            <a:r>
              <a:rPr lang="en-US" i="1" dirty="0"/>
              <a:t>transaction isolation </a:t>
            </a:r>
            <a:r>
              <a:rPr lang="en-US" dirty="0"/>
              <a:t>and </a:t>
            </a:r>
            <a:r>
              <a:rPr lang="en-US" i="1" dirty="0"/>
              <a:t>consistency</a:t>
            </a:r>
            <a:endParaRPr lang="en-US" dirty="0"/>
          </a:p>
          <a:p>
            <a:pPr lvl="1"/>
            <a:r>
              <a:rPr lang="en-US" dirty="0"/>
              <a:t>You can read all *committed* data</a:t>
            </a:r>
          </a:p>
          <a:p>
            <a:pPr lvl="1"/>
            <a:r>
              <a:rPr lang="en-US" dirty="0"/>
              <a:t>Reads will not be blocked by writes</a:t>
            </a:r>
          </a:p>
          <a:p>
            <a:pPr lvl="1"/>
            <a:endParaRPr lang="en-US" dirty="0"/>
          </a:p>
          <a:p>
            <a:r>
              <a:rPr lang="en-US" dirty="0"/>
              <a:t>Please do not use NOLOCK anymore. In Azure SQL you are just faster!</a:t>
            </a:r>
          </a:p>
          <a:p>
            <a:pPr lvl="1"/>
            <a:r>
              <a:rPr lang="en-US" dirty="0"/>
              <a:t>Hint: Use READ COMMITED SNAPSHOT in SQL Server too</a:t>
            </a:r>
          </a:p>
        </p:txBody>
      </p:sp>
    </p:spTree>
    <p:extLst>
      <p:ext uri="{BB962C8B-B14F-4D97-AF65-F5344CB8AC3E}">
        <p14:creationId xmlns:p14="http://schemas.microsoft.com/office/powerpoint/2010/main" val="1647488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A961E-976B-54FC-B9A3-8D88ECD3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In-Memory Lock-Free Tables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DA7944-2FA8-D8EC-D6FD-7FA08D8CC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If you need </a:t>
            </a:r>
            <a:r>
              <a:rPr lang="en-US" i="1" dirty="0"/>
              <a:t>extreme</a:t>
            </a:r>
            <a:r>
              <a:rPr lang="en-US" dirty="0"/>
              <a:t> performances and concurrency you can use “MEMORY OPTIMIZED” tables</a:t>
            </a:r>
          </a:p>
          <a:p>
            <a:pPr lvl="1"/>
            <a:r>
              <a:rPr lang="en-US" dirty="0"/>
              <a:t>Like 5M transactions/sec?</a:t>
            </a:r>
          </a:p>
          <a:p>
            <a:r>
              <a:rPr lang="en-US" dirty="0"/>
              <a:t>Look like a table, but more an in-memory concurrency optimized data structures</a:t>
            </a:r>
          </a:p>
          <a:p>
            <a:pPr lvl="1"/>
            <a:r>
              <a:rPr lang="en-US" dirty="0"/>
              <a:t>No locks or other synchronization mechanism</a:t>
            </a:r>
          </a:p>
          <a:p>
            <a:pPr lvl="1"/>
            <a:r>
              <a:rPr lang="en-US" dirty="0"/>
              <a:t>Uses row versioning and some advanced low-level operations like “compare-and-swap”</a:t>
            </a:r>
          </a:p>
          <a:p>
            <a:pPr lvl="2"/>
            <a:r>
              <a:rPr lang="en-US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3"/>
              </a:rPr>
              <a:t>Indexing on Modern Hardware: Hekaton and Beyond</a:t>
            </a:r>
            <a:endParaRPr lang="en-US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2"/>
            <a:r>
              <a:rPr lang="en-US" dirty="0">
                <a:hlinkClick r:id="rId4"/>
              </a:rPr>
              <a:t>Building a </a:t>
            </a:r>
            <a:r>
              <a:rPr lang="en-US" dirty="0" err="1">
                <a:hlinkClick r:id="rId4"/>
              </a:rPr>
              <a:t>Bw</a:t>
            </a:r>
            <a:r>
              <a:rPr lang="en-US" dirty="0">
                <a:hlinkClick r:id="rId4"/>
              </a:rPr>
              <a:t>-Tree Takes More Than Just Buzz Words</a:t>
            </a:r>
            <a:endParaRPr lang="en-US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2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D096-E6FD-D917-4328-9259B23F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B1B8-A32F-C1B7-1C67-6DCBC749C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 JSON or TVPs to move data to the database and then do the transaction there</a:t>
            </a:r>
          </a:p>
          <a:p>
            <a:pPr lvl="1"/>
            <a:r>
              <a:rPr lang="en-US" dirty="0"/>
              <a:t>Yep, Stored Procedures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go with OPENJSON / FOR JSON and be happy! 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If you’re using an ORM, make sure you batch the requests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 Core do it for you already! (And can also use JSON too)</a:t>
            </a:r>
          </a:p>
          <a:p>
            <a:pPr lvl="1"/>
            <a:r>
              <a:rPr lang="en-US" dirty="0">
                <a:sym typeface="Wingdings" panose="05000000000000000000" pitchFamily="2" charset="2"/>
                <a:hlinkClick r:id="rId2"/>
              </a:rPr>
              <a:t>It can be tweaked and configured, if needed</a:t>
            </a:r>
            <a:endParaRPr lang="en-US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02704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2F04-C1A4-A838-2F17-1A5F827D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great!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30AB-0570-5976-3371-7BD08B12F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C900D-B2E7-509A-67E6-DAD0790A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1" y="770929"/>
            <a:ext cx="7030059" cy="3995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2679B5-E137-7338-C3B0-8200A4D5E1F4}"/>
              </a:ext>
            </a:extLst>
          </p:cNvPr>
          <p:cNvSpPr txBox="1"/>
          <p:nvPr/>
        </p:nvSpPr>
        <p:spPr>
          <a:xfrm>
            <a:off x="2049037" y="4733925"/>
            <a:ext cx="46573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https://github.com/azure-samples/azure-sql-db-dotnet-rest-api</a:t>
            </a:r>
          </a:p>
        </p:txBody>
      </p:sp>
    </p:spTree>
    <p:extLst>
      <p:ext uri="{BB962C8B-B14F-4D97-AF65-F5344CB8AC3E}">
        <p14:creationId xmlns:p14="http://schemas.microsoft.com/office/powerpoint/2010/main" val="1588947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D909-A8D4-0534-4EE1-668E0D6B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if not exists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445B6-D4A9-606E-8BCB-CC7614C96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UPLOCK is handy: “read with the intent of updating”</a:t>
            </a:r>
          </a:p>
          <a:p>
            <a:endParaRPr lang="en-US" dirty="0"/>
          </a:p>
          <a:p>
            <a:r>
              <a:rPr lang="en-US" dirty="0"/>
              <a:t>Read more here: </a:t>
            </a:r>
            <a:r>
              <a:rPr lang="en-US" dirty="0">
                <a:hlinkClick r:id="rId2"/>
              </a:rPr>
              <a:t>The “insert if not exists” challenge: a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63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A70D-3DC6-070E-38B3-EB415605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87F5-64E2-27D0-2D5A-3E9B7487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Engine is *always* improving</a:t>
            </a:r>
          </a:p>
          <a:p>
            <a:pPr lvl="1"/>
            <a:r>
              <a:rPr lang="en-US" dirty="0"/>
              <a:t>Optimized Locking </a:t>
            </a:r>
          </a:p>
          <a:p>
            <a:pPr lvl="2"/>
            <a:r>
              <a:rPr lang="en-US" dirty="0">
                <a:hlinkClick r:id="rId2"/>
              </a:rPr>
              <a:t>Lock-after-qualification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Transaction ID Locking</a:t>
            </a:r>
            <a:endParaRPr lang="en-US" dirty="0"/>
          </a:p>
          <a:p>
            <a:pPr lvl="1"/>
            <a:r>
              <a:rPr lang="en-US" sz="2400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Currently, optimized locking is available in Azure SQL Database only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5113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222E-AFD9-3219-3981-6DB90D23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you need to load data into the database, *fast*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388E0-B68A-1EE0-FFE2-BD1FE8D61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Use BULK LOAD APIs</a:t>
            </a:r>
          </a:p>
          <a:p>
            <a:pPr lvl="1"/>
            <a:r>
              <a:rPr lang="en-US" sz="1800" dirty="0">
                <a:hlinkClick r:id="rId2"/>
              </a:rPr>
              <a:t>BULK INSERT </a:t>
            </a:r>
            <a:r>
              <a:rPr lang="en-US" sz="1800" dirty="0"/>
              <a:t>in T-SQL</a:t>
            </a:r>
          </a:p>
          <a:p>
            <a:pPr lvl="1"/>
            <a:r>
              <a:rPr lang="en-US" sz="1800" dirty="0" err="1">
                <a:hlinkClick r:id="rId3"/>
              </a:rPr>
              <a:t>SqlBulkCopy</a:t>
            </a:r>
            <a:r>
              <a:rPr lang="en-US" sz="1800" dirty="0"/>
              <a:t> in .NET</a:t>
            </a:r>
          </a:p>
          <a:p>
            <a:pPr lvl="1"/>
            <a:endParaRPr lang="en-US" sz="1800" dirty="0"/>
          </a:p>
          <a:p>
            <a:r>
              <a:rPr lang="en-US" sz="2000" dirty="0"/>
              <a:t>Bulk load uses a special lock: BU</a:t>
            </a:r>
          </a:p>
          <a:p>
            <a:pPr lvl="1"/>
            <a:r>
              <a:rPr lang="en-US" sz="1800" dirty="0"/>
              <a:t>A BU lock is compatible with another BU lock</a:t>
            </a:r>
          </a:p>
          <a:p>
            <a:pPr lvl="1"/>
            <a:endParaRPr lang="en-US" sz="1800" dirty="0"/>
          </a:p>
          <a:p>
            <a:r>
              <a:rPr lang="en-US" sz="2000" dirty="0"/>
              <a:t>When loading a table, you can do it in parallel if correct conditions exists</a:t>
            </a:r>
          </a:p>
          <a:p>
            <a:pPr lvl="1"/>
            <a:r>
              <a:rPr lang="en-US" sz="1800" dirty="0"/>
              <a:t>For example table is an HEAP or is PARTITIONED</a:t>
            </a:r>
          </a:p>
          <a:p>
            <a:pPr lvl="1"/>
            <a:r>
              <a:rPr lang="en-US" sz="1800" dirty="0">
                <a:hlinkClick r:id="rId4"/>
              </a:rPr>
              <a:t>Fast Data Loading in Azure SQL DB using Azure Databricks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3130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CCC1-A0F2-888D-03CE-0AF58357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6DAD5-C3C4-92F1-650C-48ED3DB1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Transaction locking and row versioning guide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Thread and Task Architecture Guide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In-Memory OLTP overview and usage scenarios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5"/>
              </a:rPr>
              <a:t>sp_whoisactive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47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CBC5-7A20-4F59-5CDA-E9B7B8B3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us what *you* want from MSSQL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04D7C-4560-B8FD-3CF4-49479EA8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85169"/>
            <a:ext cx="4969958" cy="4158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032EC-69D5-05F6-3D3E-AB2C43E67B8F}"/>
              </a:ext>
            </a:extLst>
          </p:cNvPr>
          <p:cNvSpPr txBox="1"/>
          <p:nvPr/>
        </p:nvSpPr>
        <p:spPr>
          <a:xfrm>
            <a:off x="4897991" y="3896721"/>
            <a:ext cx="405495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https://aka.ms/datadevlist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452540-3C3B-1C01-CC21-44C56A6B6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084612"/>
            <a:ext cx="2725738" cy="272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710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FB85-6624-6D6C-4201-2F29CE2B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58F26-A941-19B2-84D8-9ADC26355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lose-up of hands raised in classroom">
            <a:extLst>
              <a:ext uri="{FF2B5EF4-FFF2-40B4-BE49-F238E27FC236}">
                <a16:creationId xmlns:a16="http://schemas.microsoft.com/office/drawing/2014/main" id="{47ECB07B-367E-F000-178B-0BF219E5E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5" r="44407"/>
          <a:stretch/>
        </p:blipFill>
        <p:spPr>
          <a:xfrm>
            <a:off x="5051323" y="0"/>
            <a:ext cx="40926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84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normAutofit fontScale="90000"/>
          </a:bodyPr>
          <a:lstStyle/>
          <a:p>
            <a:r>
              <a:rPr lang="en-US" dirty="0"/>
              <a:t>A Database book for Developers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quarter" idx="10"/>
          </p:nvPr>
        </p:nvSpPr>
        <p:spPr>
          <a:xfrm>
            <a:off x="2905812" y="1076325"/>
            <a:ext cx="5796467" cy="317625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developer-focused book, to help you leverage all the relational and post-relational features that Azure SQL has, to easily create fast, scalable and secure applications</a:t>
            </a:r>
          </a:p>
          <a:p>
            <a:endParaRPr lang="en-US" dirty="0"/>
          </a:p>
          <a:p>
            <a:r>
              <a:rPr lang="en-US" dirty="0"/>
              <a:t>Lots of samples and discussions taking into account different languages: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.NET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And more!</a:t>
            </a:r>
          </a:p>
        </p:txBody>
      </p:sp>
      <p:pic>
        <p:nvPicPr>
          <p:cNvPr id="3" name="Picture 2" descr="A picture containing device&#10;&#10;Description automatically generated">
            <a:extLst>
              <a:ext uri="{FF2B5EF4-FFF2-40B4-BE49-F238E27FC236}">
                <a16:creationId xmlns:a16="http://schemas.microsoft.com/office/drawing/2014/main" id="{FC515147-76E6-4D14-B8E5-9820C7E53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1" y="1000371"/>
            <a:ext cx="2411621" cy="34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38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9EF8-A6B7-044F-9D1C-7E96E212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so much to learn!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072817-F55A-A28D-BB2E-AA7373F34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Demos</a:t>
            </a:r>
          </a:p>
          <a:p>
            <a:pPr marL="0" indent="0">
              <a:buNone/>
            </a:pPr>
            <a:r>
              <a:rPr lang="en-US" sz="2100" dirty="0">
                <a:highlight>
                  <a:srgbClr val="FFFF00"/>
                </a:highlight>
                <a:hlinkClick r:id="rId2"/>
              </a:rPr>
              <a:t>TBD</a:t>
            </a:r>
          </a:p>
          <a:p>
            <a:pPr marL="0" indent="0">
              <a:buNone/>
            </a:pPr>
            <a:endParaRPr lang="en-US" sz="2100" dirty="0">
              <a:hlinkClick r:id="rId2"/>
            </a:endParaRPr>
          </a:p>
          <a:p>
            <a:pPr marL="0" indent="0">
              <a:buNone/>
            </a:pPr>
            <a:r>
              <a:rPr lang="en-US" b="1" dirty="0"/>
              <a:t>Curated list of links, samples, videos, </a:t>
            </a:r>
            <a:r>
              <a:rPr lang="en-US" b="1" dirty="0" err="1"/>
              <a:t>etc</a:t>
            </a:r>
            <a:endParaRPr lang="en-US" sz="2100" b="1" dirty="0">
              <a:hlinkClick r:id="rId2"/>
            </a:endParaRPr>
          </a:p>
          <a:p>
            <a:pPr marL="0" indent="0">
              <a:buNone/>
            </a:pPr>
            <a:r>
              <a:rPr lang="en-US" sz="2100" dirty="0">
                <a:hlinkClick r:id="rId2"/>
              </a:rPr>
              <a:t>https://github.com/yorek/awesome-azure-sql</a:t>
            </a:r>
            <a:endParaRPr lang="en-US" sz="2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Samples on specific features</a:t>
            </a:r>
            <a:r>
              <a:rPr lang="en-US" sz="2100" b="1" dirty="0"/>
              <a:t> </a:t>
            </a:r>
          </a:p>
          <a:p>
            <a:pPr marL="0" indent="0">
              <a:buNone/>
            </a:pPr>
            <a:r>
              <a:rPr lang="en-US" sz="2100" dirty="0">
                <a:hlinkClick r:id="rId3"/>
              </a:rPr>
              <a:t>https://github.com/yorek/azure-sql-db-samples</a:t>
            </a:r>
            <a:endParaRPr lang="en-US" sz="2100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10" name="Picture 9" descr="Blackboard and yellow chairs in a classroom">
            <a:extLst>
              <a:ext uri="{FF2B5EF4-FFF2-40B4-BE49-F238E27FC236}">
                <a16:creationId xmlns:a16="http://schemas.microsoft.com/office/drawing/2014/main" id="{37E28150-74E4-C2FC-1F42-A50A1FC50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45" t="-11" r="21349" b="11"/>
          <a:stretch/>
        </p:blipFill>
        <p:spPr>
          <a:xfrm>
            <a:off x="6843712" y="1"/>
            <a:ext cx="2185988" cy="51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99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CFE9-A341-4A6B-9232-608A072A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36EC4-20A8-4CB7-93CF-6AD86968EA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7664" y="1111270"/>
            <a:ext cx="7108428" cy="36933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/>
              <a:t>Microsoft Learn: Azure SQL fundamentals learning path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1"/>
                </a:solidFill>
              </a:rPr>
              <a:t>aka.ms/</a:t>
            </a:r>
            <a:r>
              <a:rPr lang="en-US" sz="1200" b="1" dirty="0" err="1">
                <a:solidFill>
                  <a:schemeClr val="accent1"/>
                </a:solidFill>
              </a:rPr>
              <a:t>azuresqlfundamentals</a:t>
            </a:r>
            <a:endParaRPr lang="en-US" sz="1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Azure SQL documentation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1"/>
                </a:solidFill>
              </a:rPr>
              <a:t>aka.ms/</a:t>
            </a:r>
            <a:r>
              <a:rPr lang="en-US" sz="1200" b="1" dirty="0" err="1">
                <a:solidFill>
                  <a:schemeClr val="accent1"/>
                </a:solidFill>
              </a:rPr>
              <a:t>azuresqldocs</a:t>
            </a:r>
            <a:endParaRPr lang="en-US" sz="1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More videos from our team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1"/>
                </a:solidFill>
              </a:rPr>
              <a:t>aka.ms/</a:t>
            </a:r>
            <a:r>
              <a:rPr lang="en-US" sz="1200" b="1" dirty="0" err="1">
                <a:solidFill>
                  <a:schemeClr val="accent1"/>
                </a:solidFill>
              </a:rPr>
              <a:t>azuresqlyt</a:t>
            </a:r>
            <a:endParaRPr lang="en-US" sz="1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200" dirty="0"/>
              <a:t>Azure SQL Database tips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1"/>
                </a:solidFill>
              </a:rPr>
              <a:t>aka.ms/</a:t>
            </a:r>
            <a:r>
              <a:rPr lang="en-US" sz="1200" b="1" dirty="0" err="1">
                <a:solidFill>
                  <a:schemeClr val="accent1"/>
                </a:solidFill>
              </a:rPr>
              <a:t>sqldbtips</a:t>
            </a:r>
            <a:endParaRPr lang="en-US" sz="1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200" dirty="0"/>
              <a:t>Choose your SQL driver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1"/>
                </a:solidFill>
              </a:rPr>
              <a:t>aka.ms/</a:t>
            </a:r>
            <a:r>
              <a:rPr lang="en-US" sz="1200" b="1" dirty="0" err="1">
                <a:solidFill>
                  <a:schemeClr val="accent1"/>
                </a:solidFill>
              </a:rPr>
              <a:t>sqldrivers</a:t>
            </a:r>
            <a:endParaRPr lang="en-US" sz="1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Get Azure for free</a:t>
            </a:r>
          </a:p>
          <a:p>
            <a:pPr marL="0" indent="0" defTabSz="685775">
              <a:spcBef>
                <a:spcPts val="0"/>
              </a:spcBef>
              <a:buNone/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aka.ms/</a:t>
            </a:r>
            <a:r>
              <a:rPr lang="en-US" sz="1200" b="1" dirty="0" err="1">
                <a:solidFill>
                  <a:srgbClr val="0078D4"/>
                </a:solidFill>
                <a:latin typeface="Segoe UI Semibold"/>
              </a:rPr>
              <a:t>getfreeazuresql</a:t>
            </a:r>
            <a:endParaRPr lang="en-US" sz="1200" b="1" dirty="0">
              <a:solidFill>
                <a:srgbClr val="0078D4"/>
              </a:solidFill>
              <a:latin typeface="Segoe UI Semibold"/>
            </a:endParaRP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E0044E0D-2784-A04E-80DB-0AAE206D164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1197" y="2466234"/>
            <a:ext cx="371475" cy="371475"/>
            <a:chOff x="1013" y="999"/>
            <a:chExt cx="312" cy="312"/>
          </a:xfrm>
        </p:grpSpPr>
        <p:sp>
          <p:nvSpPr>
            <p:cNvPr id="5" name="AutoShape 10">
              <a:extLst>
                <a:ext uri="{FF2B5EF4-FFF2-40B4-BE49-F238E27FC236}">
                  <a16:creationId xmlns:a16="http://schemas.microsoft.com/office/drawing/2014/main" id="{31CF9D63-FD1B-F34D-8B9B-B3FEC4D09CD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13" y="999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43AC8D16-BD4C-7F41-9725-6CEF4714E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" y="999"/>
              <a:ext cx="312" cy="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01EBABBF-8AE2-E840-A3DF-D32102746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" y="1096"/>
              <a:ext cx="98" cy="117"/>
            </a:xfrm>
            <a:custGeom>
              <a:avLst/>
              <a:gdLst>
                <a:gd name="T0" fmla="*/ 98 w 98"/>
                <a:gd name="T1" fmla="*/ 59 h 117"/>
                <a:gd name="T2" fmla="*/ 0 w 98"/>
                <a:gd name="T3" fmla="*/ 117 h 117"/>
                <a:gd name="T4" fmla="*/ 0 w 98"/>
                <a:gd name="T5" fmla="*/ 0 h 117"/>
                <a:gd name="T6" fmla="*/ 98 w 98"/>
                <a:gd name="T7" fmla="*/ 5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17">
                  <a:moveTo>
                    <a:pt x="98" y="59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8" y="5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8" name="Group 121">
            <a:extLst>
              <a:ext uri="{FF2B5EF4-FFF2-40B4-BE49-F238E27FC236}">
                <a16:creationId xmlns:a16="http://schemas.microsoft.com/office/drawing/2014/main" id="{ABD5CCE7-07D6-994F-9B6A-901AE0B4B1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8943" y="3134907"/>
            <a:ext cx="232172" cy="371475"/>
            <a:chOff x="6473" y="999"/>
            <a:chExt cx="195" cy="312"/>
          </a:xfrm>
        </p:grpSpPr>
        <p:sp>
          <p:nvSpPr>
            <p:cNvPr id="9" name="Rectangle 122">
              <a:extLst>
                <a:ext uri="{FF2B5EF4-FFF2-40B4-BE49-F238E27FC236}">
                  <a16:creationId xmlns:a16="http://schemas.microsoft.com/office/drawing/2014/main" id="{5664869C-A8AB-9F4A-BBCC-C4356EFC7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" y="1058"/>
              <a:ext cx="20" cy="11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" name="Freeform 123">
              <a:extLst>
                <a:ext uri="{FF2B5EF4-FFF2-40B4-BE49-F238E27FC236}">
                  <a16:creationId xmlns:a16="http://schemas.microsoft.com/office/drawing/2014/main" id="{F0C387C3-34B2-7D48-B87C-CD0A352BB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" y="999"/>
              <a:ext cx="58" cy="68"/>
            </a:xfrm>
            <a:custGeom>
              <a:avLst/>
              <a:gdLst>
                <a:gd name="T0" fmla="*/ 0 w 256"/>
                <a:gd name="T1" fmla="*/ 0 h 299"/>
                <a:gd name="T2" fmla="*/ 0 w 256"/>
                <a:gd name="T3" fmla="*/ 168 h 299"/>
                <a:gd name="T4" fmla="*/ 128 w 256"/>
                <a:gd name="T5" fmla="*/ 299 h 299"/>
                <a:gd name="T6" fmla="*/ 128 w 256"/>
                <a:gd name="T7" fmla="*/ 299 h 299"/>
                <a:gd name="T8" fmla="*/ 256 w 256"/>
                <a:gd name="T9" fmla="*/ 168 h 299"/>
                <a:gd name="T10" fmla="*/ 256 w 256"/>
                <a:gd name="T11" fmla="*/ 0 h 299"/>
                <a:gd name="T12" fmla="*/ 0 w 256"/>
                <a:gd name="T1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99">
                  <a:moveTo>
                    <a:pt x="0" y="0"/>
                  </a:moveTo>
                  <a:cubicBezTo>
                    <a:pt x="0" y="168"/>
                    <a:pt x="0" y="168"/>
                    <a:pt x="0" y="168"/>
                  </a:cubicBezTo>
                  <a:cubicBezTo>
                    <a:pt x="0" y="240"/>
                    <a:pt x="58" y="299"/>
                    <a:pt x="128" y="299"/>
                  </a:cubicBezTo>
                  <a:cubicBezTo>
                    <a:pt x="128" y="299"/>
                    <a:pt x="128" y="299"/>
                    <a:pt x="128" y="299"/>
                  </a:cubicBezTo>
                  <a:cubicBezTo>
                    <a:pt x="199" y="299"/>
                    <a:pt x="256" y="240"/>
                    <a:pt x="256" y="168"/>
                  </a:cubicBezTo>
                  <a:cubicBezTo>
                    <a:pt x="256" y="0"/>
                    <a:pt x="256" y="0"/>
                    <a:pt x="2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" name="Freeform 124">
              <a:extLst>
                <a:ext uri="{FF2B5EF4-FFF2-40B4-BE49-F238E27FC236}">
                  <a16:creationId xmlns:a16="http://schemas.microsoft.com/office/drawing/2014/main" id="{48C9A372-7484-E74D-87C9-7113EA288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" y="1165"/>
              <a:ext cx="58" cy="146"/>
            </a:xfrm>
            <a:custGeom>
              <a:avLst/>
              <a:gdLst>
                <a:gd name="T0" fmla="*/ 0 w 256"/>
                <a:gd name="T1" fmla="*/ 0 h 640"/>
                <a:gd name="T2" fmla="*/ 0 w 256"/>
                <a:gd name="T3" fmla="*/ 508 h 640"/>
                <a:gd name="T4" fmla="*/ 128 w 256"/>
                <a:gd name="T5" fmla="*/ 640 h 640"/>
                <a:gd name="T6" fmla="*/ 128 w 256"/>
                <a:gd name="T7" fmla="*/ 640 h 640"/>
                <a:gd name="T8" fmla="*/ 256 w 256"/>
                <a:gd name="T9" fmla="*/ 508 h 640"/>
                <a:gd name="T10" fmla="*/ 256 w 256"/>
                <a:gd name="T11" fmla="*/ 0 h 640"/>
                <a:gd name="T12" fmla="*/ 0 w 256"/>
                <a:gd name="T13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640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0" y="581"/>
                    <a:pt x="58" y="640"/>
                    <a:pt x="128" y="640"/>
                  </a:cubicBezTo>
                  <a:cubicBezTo>
                    <a:pt x="128" y="640"/>
                    <a:pt x="128" y="640"/>
                    <a:pt x="128" y="640"/>
                  </a:cubicBezTo>
                  <a:cubicBezTo>
                    <a:pt x="199" y="640"/>
                    <a:pt x="256" y="581"/>
                    <a:pt x="256" y="508"/>
                  </a:cubicBezTo>
                  <a:cubicBezTo>
                    <a:pt x="256" y="0"/>
                    <a:pt x="256" y="0"/>
                    <a:pt x="2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" name="Rectangle 125">
              <a:extLst>
                <a:ext uri="{FF2B5EF4-FFF2-40B4-BE49-F238E27FC236}">
                  <a16:creationId xmlns:a16="http://schemas.microsoft.com/office/drawing/2014/main" id="{7E6D8A3B-4666-F14E-A822-2C41A3963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" y="1062"/>
              <a:ext cx="39" cy="1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126">
              <a:extLst>
                <a:ext uri="{FF2B5EF4-FFF2-40B4-BE49-F238E27FC236}">
                  <a16:creationId xmlns:a16="http://schemas.microsoft.com/office/drawing/2014/main" id="{3CA8D212-8B46-7542-B11F-00FED572E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" y="1233"/>
              <a:ext cx="89" cy="78"/>
            </a:xfrm>
            <a:custGeom>
              <a:avLst/>
              <a:gdLst>
                <a:gd name="T0" fmla="*/ 194 w 389"/>
                <a:gd name="T1" fmla="*/ 128 h 341"/>
                <a:gd name="T2" fmla="*/ 230 w 389"/>
                <a:gd name="T3" fmla="*/ 147 h 341"/>
                <a:gd name="T4" fmla="*/ 236 w 389"/>
                <a:gd name="T5" fmla="*/ 179 h 341"/>
                <a:gd name="T6" fmla="*/ 218 w 389"/>
                <a:gd name="T7" fmla="*/ 206 h 341"/>
                <a:gd name="T8" fmla="*/ 194 w 389"/>
                <a:gd name="T9" fmla="*/ 213 h 341"/>
                <a:gd name="T10" fmla="*/ 159 w 389"/>
                <a:gd name="T11" fmla="*/ 194 h 341"/>
                <a:gd name="T12" fmla="*/ 171 w 389"/>
                <a:gd name="T13" fmla="*/ 135 h 341"/>
                <a:gd name="T14" fmla="*/ 194 w 389"/>
                <a:gd name="T15" fmla="*/ 128 h 341"/>
                <a:gd name="T16" fmla="*/ 194 w 389"/>
                <a:gd name="T17" fmla="*/ 0 h 341"/>
                <a:gd name="T18" fmla="*/ 100 w 389"/>
                <a:gd name="T19" fmla="*/ 28 h 341"/>
                <a:gd name="T20" fmla="*/ 52 w 389"/>
                <a:gd name="T21" fmla="*/ 265 h 341"/>
                <a:gd name="T22" fmla="*/ 194 w 389"/>
                <a:gd name="T23" fmla="*/ 341 h 341"/>
                <a:gd name="T24" fmla="*/ 289 w 389"/>
                <a:gd name="T25" fmla="*/ 312 h 341"/>
                <a:gd name="T26" fmla="*/ 336 w 389"/>
                <a:gd name="T27" fmla="*/ 76 h 341"/>
                <a:gd name="T28" fmla="*/ 194 w 389"/>
                <a:gd name="T29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9" h="341">
                  <a:moveTo>
                    <a:pt x="194" y="128"/>
                  </a:moveTo>
                  <a:cubicBezTo>
                    <a:pt x="209" y="128"/>
                    <a:pt x="222" y="135"/>
                    <a:pt x="230" y="147"/>
                  </a:cubicBezTo>
                  <a:cubicBezTo>
                    <a:pt x="238" y="160"/>
                    <a:pt x="237" y="172"/>
                    <a:pt x="236" y="179"/>
                  </a:cubicBezTo>
                  <a:cubicBezTo>
                    <a:pt x="235" y="185"/>
                    <a:pt x="231" y="197"/>
                    <a:pt x="218" y="206"/>
                  </a:cubicBezTo>
                  <a:cubicBezTo>
                    <a:pt x="211" y="211"/>
                    <a:pt x="203" y="213"/>
                    <a:pt x="194" y="213"/>
                  </a:cubicBezTo>
                  <a:cubicBezTo>
                    <a:pt x="180" y="213"/>
                    <a:pt x="167" y="206"/>
                    <a:pt x="159" y="194"/>
                  </a:cubicBezTo>
                  <a:cubicBezTo>
                    <a:pt x="146" y="175"/>
                    <a:pt x="151" y="148"/>
                    <a:pt x="171" y="135"/>
                  </a:cubicBezTo>
                  <a:cubicBezTo>
                    <a:pt x="178" y="130"/>
                    <a:pt x="186" y="128"/>
                    <a:pt x="194" y="128"/>
                  </a:cubicBezTo>
                  <a:moveTo>
                    <a:pt x="194" y="0"/>
                  </a:moveTo>
                  <a:cubicBezTo>
                    <a:pt x="162" y="0"/>
                    <a:pt x="129" y="9"/>
                    <a:pt x="100" y="28"/>
                  </a:cubicBezTo>
                  <a:cubicBezTo>
                    <a:pt x="21" y="81"/>
                    <a:pt x="0" y="187"/>
                    <a:pt x="52" y="265"/>
                  </a:cubicBezTo>
                  <a:cubicBezTo>
                    <a:pt x="85" y="314"/>
                    <a:pt x="139" y="341"/>
                    <a:pt x="194" y="341"/>
                  </a:cubicBezTo>
                  <a:cubicBezTo>
                    <a:pt x="227" y="341"/>
                    <a:pt x="260" y="332"/>
                    <a:pt x="289" y="312"/>
                  </a:cubicBezTo>
                  <a:cubicBezTo>
                    <a:pt x="367" y="260"/>
                    <a:pt x="389" y="154"/>
                    <a:pt x="336" y="76"/>
                  </a:cubicBezTo>
                  <a:cubicBezTo>
                    <a:pt x="303" y="26"/>
                    <a:pt x="249" y="0"/>
                    <a:pt x="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127">
              <a:extLst>
                <a:ext uri="{FF2B5EF4-FFF2-40B4-BE49-F238E27FC236}">
                  <a16:creationId xmlns:a16="http://schemas.microsoft.com/office/drawing/2014/main" id="{AAA8E74E-A4F5-E94B-B7D5-0315077C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3" y="999"/>
              <a:ext cx="98" cy="92"/>
            </a:xfrm>
            <a:custGeom>
              <a:avLst/>
              <a:gdLst>
                <a:gd name="T0" fmla="*/ 299 w 427"/>
                <a:gd name="T1" fmla="*/ 0 h 403"/>
                <a:gd name="T2" fmla="*/ 299 w 427"/>
                <a:gd name="T3" fmla="*/ 212 h 403"/>
                <a:gd name="T4" fmla="*/ 128 w 427"/>
                <a:gd name="T5" fmla="*/ 212 h 403"/>
                <a:gd name="T6" fmla="*/ 128 w 427"/>
                <a:gd name="T7" fmla="*/ 0 h 403"/>
                <a:gd name="T8" fmla="*/ 0 w 427"/>
                <a:gd name="T9" fmla="*/ 190 h 403"/>
                <a:gd name="T10" fmla="*/ 213 w 427"/>
                <a:gd name="T11" fmla="*/ 403 h 403"/>
                <a:gd name="T12" fmla="*/ 427 w 427"/>
                <a:gd name="T13" fmla="*/ 190 h 403"/>
                <a:gd name="T14" fmla="*/ 299 w 42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7" h="403">
                  <a:moveTo>
                    <a:pt x="299" y="0"/>
                  </a:moveTo>
                  <a:cubicBezTo>
                    <a:pt x="299" y="212"/>
                    <a:pt x="299" y="212"/>
                    <a:pt x="299" y="212"/>
                  </a:cubicBezTo>
                  <a:cubicBezTo>
                    <a:pt x="128" y="212"/>
                    <a:pt x="128" y="212"/>
                    <a:pt x="128" y="212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57" y="24"/>
                    <a:pt x="0" y="107"/>
                    <a:pt x="0" y="190"/>
                  </a:cubicBezTo>
                  <a:cubicBezTo>
                    <a:pt x="0" y="308"/>
                    <a:pt x="96" y="403"/>
                    <a:pt x="213" y="403"/>
                  </a:cubicBezTo>
                  <a:cubicBezTo>
                    <a:pt x="331" y="403"/>
                    <a:pt x="427" y="308"/>
                    <a:pt x="427" y="190"/>
                  </a:cubicBezTo>
                  <a:cubicBezTo>
                    <a:pt x="427" y="107"/>
                    <a:pt x="373" y="27"/>
                    <a:pt x="2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ADCF4C-B627-4A4E-A3C0-EEAA0D29C430}"/>
              </a:ext>
            </a:extLst>
          </p:cNvPr>
          <p:cNvGrpSpPr>
            <a:grpSpLocks noChangeAspect="1"/>
          </p:cNvGrpSpPr>
          <p:nvPr/>
        </p:nvGrpSpPr>
        <p:grpSpPr>
          <a:xfrm>
            <a:off x="441197" y="1797561"/>
            <a:ext cx="371475" cy="371475"/>
            <a:chOff x="5414963" y="1585913"/>
            <a:chExt cx="495300" cy="495300"/>
          </a:xfrm>
        </p:grpSpPr>
        <p:sp>
          <p:nvSpPr>
            <p:cNvPr id="25" name="Rectangle 85">
              <a:extLst>
                <a:ext uri="{FF2B5EF4-FFF2-40B4-BE49-F238E27FC236}">
                  <a16:creationId xmlns:a16="http://schemas.microsoft.com/office/drawing/2014/main" id="{50B54F96-DBAD-6245-B6E7-FB1CB4F7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963" y="1585913"/>
              <a:ext cx="495300" cy="495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Rectangle 86">
              <a:extLst>
                <a:ext uri="{FF2B5EF4-FFF2-40B4-BE49-F238E27FC236}">
                  <a16:creationId xmlns:a16="http://schemas.microsoft.com/office/drawing/2014/main" id="{4C7528E0-CCFB-D44B-A393-4BB68CEDA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1925638"/>
              <a:ext cx="1857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Rectangle 87">
              <a:extLst>
                <a:ext uri="{FF2B5EF4-FFF2-40B4-BE49-F238E27FC236}">
                  <a16:creationId xmlns:a16="http://schemas.microsoft.com/office/drawing/2014/main" id="{D8E37FC4-5AFF-5E4C-A137-C56256DE2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003426"/>
              <a:ext cx="92075" cy="4762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F4130C3-6286-1C4A-8448-46034D6A3571}"/>
                </a:ext>
              </a:extLst>
            </p:cNvPr>
            <p:cNvGrpSpPr/>
            <p:nvPr/>
          </p:nvGrpSpPr>
          <p:grpSpPr>
            <a:xfrm>
              <a:off x="5522913" y="1631951"/>
              <a:ext cx="342900" cy="341312"/>
              <a:chOff x="5522913" y="1631951"/>
              <a:chExt cx="342900" cy="341312"/>
            </a:xfrm>
          </p:grpSpPr>
          <p:sp>
            <p:nvSpPr>
              <p:cNvPr id="29" name="Freeform 88">
                <a:extLst>
                  <a:ext uri="{FF2B5EF4-FFF2-40B4-BE49-F238E27FC236}">
                    <a16:creationId xmlns:a16="http://schemas.microsoft.com/office/drawing/2014/main" id="{40EE4ECA-B9F1-494B-B741-03D87F35AE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2913" y="1631951"/>
                <a:ext cx="247650" cy="247650"/>
              </a:xfrm>
              <a:custGeom>
                <a:avLst/>
                <a:gdLst>
                  <a:gd name="T0" fmla="*/ 341 w 683"/>
                  <a:gd name="T1" fmla="*/ 128 h 682"/>
                  <a:gd name="T2" fmla="*/ 492 w 683"/>
                  <a:gd name="T3" fmla="*/ 190 h 682"/>
                  <a:gd name="T4" fmla="*/ 555 w 683"/>
                  <a:gd name="T5" fmla="*/ 341 h 682"/>
                  <a:gd name="T6" fmla="*/ 492 w 683"/>
                  <a:gd name="T7" fmla="*/ 492 h 682"/>
                  <a:gd name="T8" fmla="*/ 341 w 683"/>
                  <a:gd name="T9" fmla="*/ 554 h 682"/>
                  <a:gd name="T10" fmla="*/ 190 w 683"/>
                  <a:gd name="T11" fmla="*/ 492 h 682"/>
                  <a:gd name="T12" fmla="*/ 128 w 683"/>
                  <a:gd name="T13" fmla="*/ 341 h 682"/>
                  <a:gd name="T14" fmla="*/ 190 w 683"/>
                  <a:gd name="T15" fmla="*/ 190 h 682"/>
                  <a:gd name="T16" fmla="*/ 341 w 683"/>
                  <a:gd name="T17" fmla="*/ 128 h 682"/>
                  <a:gd name="T18" fmla="*/ 341 w 683"/>
                  <a:gd name="T19" fmla="*/ 0 h 682"/>
                  <a:gd name="T20" fmla="*/ 0 w 683"/>
                  <a:gd name="T21" fmla="*/ 341 h 682"/>
                  <a:gd name="T22" fmla="*/ 341 w 683"/>
                  <a:gd name="T23" fmla="*/ 682 h 682"/>
                  <a:gd name="T24" fmla="*/ 683 w 683"/>
                  <a:gd name="T25" fmla="*/ 341 h 682"/>
                  <a:gd name="T26" fmla="*/ 341 w 683"/>
                  <a:gd name="T2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3" h="682">
                    <a:moveTo>
                      <a:pt x="341" y="128"/>
                    </a:moveTo>
                    <a:cubicBezTo>
                      <a:pt x="398" y="128"/>
                      <a:pt x="452" y="150"/>
                      <a:pt x="492" y="190"/>
                    </a:cubicBezTo>
                    <a:cubicBezTo>
                      <a:pt x="532" y="230"/>
                      <a:pt x="555" y="284"/>
                      <a:pt x="555" y="341"/>
                    </a:cubicBezTo>
                    <a:cubicBezTo>
                      <a:pt x="555" y="398"/>
                      <a:pt x="532" y="452"/>
                      <a:pt x="492" y="492"/>
                    </a:cubicBezTo>
                    <a:cubicBezTo>
                      <a:pt x="452" y="532"/>
                      <a:pt x="398" y="554"/>
                      <a:pt x="341" y="554"/>
                    </a:cubicBezTo>
                    <a:cubicBezTo>
                      <a:pt x="284" y="554"/>
                      <a:pt x="231" y="532"/>
                      <a:pt x="190" y="492"/>
                    </a:cubicBezTo>
                    <a:cubicBezTo>
                      <a:pt x="150" y="452"/>
                      <a:pt x="128" y="398"/>
                      <a:pt x="128" y="341"/>
                    </a:cubicBezTo>
                    <a:cubicBezTo>
                      <a:pt x="128" y="284"/>
                      <a:pt x="150" y="230"/>
                      <a:pt x="190" y="190"/>
                    </a:cubicBezTo>
                    <a:cubicBezTo>
                      <a:pt x="231" y="150"/>
                      <a:pt x="284" y="128"/>
                      <a:pt x="341" y="128"/>
                    </a:cubicBezTo>
                    <a:moveTo>
                      <a:pt x="341" y="0"/>
                    </a:moveTo>
                    <a:cubicBezTo>
                      <a:pt x="153" y="0"/>
                      <a:pt x="0" y="152"/>
                      <a:pt x="0" y="341"/>
                    </a:cubicBezTo>
                    <a:cubicBezTo>
                      <a:pt x="0" y="530"/>
                      <a:pt x="153" y="682"/>
                      <a:pt x="341" y="682"/>
                    </a:cubicBezTo>
                    <a:cubicBezTo>
                      <a:pt x="530" y="682"/>
                      <a:pt x="683" y="530"/>
                      <a:pt x="683" y="341"/>
                    </a:cubicBezTo>
                    <a:cubicBezTo>
                      <a:pt x="683" y="152"/>
                      <a:pt x="530" y="0"/>
                      <a:pt x="341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" name="Freeform 89">
                <a:extLst>
                  <a:ext uri="{FF2B5EF4-FFF2-40B4-BE49-F238E27FC236}">
                    <a16:creationId xmlns:a16="http://schemas.microsoft.com/office/drawing/2014/main" id="{58046BE3-9026-6C4F-87D5-4C929816C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1808163"/>
                <a:ext cx="165100" cy="165100"/>
              </a:xfrm>
              <a:custGeom>
                <a:avLst/>
                <a:gdLst>
                  <a:gd name="T0" fmla="*/ 104 w 104"/>
                  <a:gd name="T1" fmla="*/ 83 h 104"/>
                  <a:gd name="T2" fmla="*/ 83 w 104"/>
                  <a:gd name="T3" fmla="*/ 104 h 104"/>
                  <a:gd name="T4" fmla="*/ 0 w 104"/>
                  <a:gd name="T5" fmla="*/ 21 h 104"/>
                  <a:gd name="T6" fmla="*/ 21 w 104"/>
                  <a:gd name="T7" fmla="*/ 0 h 104"/>
                  <a:gd name="T8" fmla="*/ 104 w 104"/>
                  <a:gd name="T9" fmla="*/ 8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104" y="83"/>
                    </a:moveTo>
                    <a:lnTo>
                      <a:pt x="83" y="104"/>
                    </a:lnTo>
                    <a:lnTo>
                      <a:pt x="0" y="21"/>
                    </a:lnTo>
                    <a:lnTo>
                      <a:pt x="21" y="0"/>
                    </a:lnTo>
                    <a:lnTo>
                      <a:pt x="104" y="83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31" name="Group 26">
            <a:extLst>
              <a:ext uri="{FF2B5EF4-FFF2-40B4-BE49-F238E27FC236}">
                <a16:creationId xmlns:a16="http://schemas.microsoft.com/office/drawing/2014/main" id="{8E5E99BA-BA61-224B-9400-CDBAB59397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1197" y="1128888"/>
            <a:ext cx="371475" cy="371475"/>
            <a:chOff x="2204" y="999"/>
            <a:chExt cx="312" cy="312"/>
          </a:xfrm>
        </p:grpSpPr>
        <p:sp>
          <p:nvSpPr>
            <p:cNvPr id="32" name="AutoShape 25">
              <a:extLst>
                <a:ext uri="{FF2B5EF4-FFF2-40B4-BE49-F238E27FC236}">
                  <a16:creationId xmlns:a16="http://schemas.microsoft.com/office/drawing/2014/main" id="{4DF934C4-E153-9A41-A55A-3521DAC32F7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04" y="999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012F634A-2344-2947-8341-18A22753A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999"/>
              <a:ext cx="312" cy="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41869FE-1378-7944-8110-9F30C9A84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" y="1028"/>
              <a:ext cx="122" cy="255"/>
            </a:xfrm>
            <a:custGeom>
              <a:avLst/>
              <a:gdLst>
                <a:gd name="T0" fmla="*/ 534 w 534"/>
                <a:gd name="T1" fmla="*/ 831 h 1115"/>
                <a:gd name="T2" fmla="*/ 534 w 534"/>
                <a:gd name="T3" fmla="*/ 116 h 1115"/>
                <a:gd name="T4" fmla="*/ 521 w 534"/>
                <a:gd name="T5" fmla="*/ 68 h 1115"/>
                <a:gd name="T6" fmla="*/ 518 w 534"/>
                <a:gd name="T7" fmla="*/ 61 h 1115"/>
                <a:gd name="T8" fmla="*/ 517 w 534"/>
                <a:gd name="T9" fmla="*/ 61 h 1115"/>
                <a:gd name="T10" fmla="*/ 411 w 534"/>
                <a:gd name="T11" fmla="*/ 0 h 1115"/>
                <a:gd name="T12" fmla="*/ 290 w 534"/>
                <a:gd name="T13" fmla="*/ 106 h 1115"/>
                <a:gd name="T14" fmla="*/ 273 w 534"/>
                <a:gd name="T15" fmla="*/ 105 h 1115"/>
                <a:gd name="T16" fmla="*/ 99 w 534"/>
                <a:gd name="T17" fmla="*/ 280 h 1115"/>
                <a:gd name="T18" fmla="*/ 104 w 534"/>
                <a:gd name="T19" fmla="*/ 323 h 1115"/>
                <a:gd name="T20" fmla="*/ 0 w 534"/>
                <a:gd name="T21" fmla="*/ 591 h 1115"/>
                <a:gd name="T22" fmla="*/ 259 w 534"/>
                <a:gd name="T23" fmla="*/ 964 h 1115"/>
                <a:gd name="T24" fmla="*/ 260 w 534"/>
                <a:gd name="T25" fmla="*/ 970 h 1115"/>
                <a:gd name="T26" fmla="*/ 397 w 534"/>
                <a:gd name="T27" fmla="*/ 1108 h 1115"/>
                <a:gd name="T28" fmla="*/ 503 w 534"/>
                <a:gd name="T29" fmla="*/ 1096 h 1115"/>
                <a:gd name="T30" fmla="*/ 534 w 534"/>
                <a:gd name="T31" fmla="*/ 1049 h 1115"/>
                <a:gd name="T32" fmla="*/ 534 w 534"/>
                <a:gd name="T33" fmla="*/ 831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4" h="1115">
                  <a:moveTo>
                    <a:pt x="534" y="831"/>
                  </a:moveTo>
                  <a:cubicBezTo>
                    <a:pt x="534" y="116"/>
                    <a:pt x="534" y="116"/>
                    <a:pt x="534" y="116"/>
                  </a:cubicBezTo>
                  <a:cubicBezTo>
                    <a:pt x="534" y="98"/>
                    <a:pt x="529" y="82"/>
                    <a:pt x="521" y="68"/>
                  </a:cubicBezTo>
                  <a:cubicBezTo>
                    <a:pt x="520" y="65"/>
                    <a:pt x="519" y="63"/>
                    <a:pt x="518" y="61"/>
                  </a:cubicBezTo>
                  <a:cubicBezTo>
                    <a:pt x="518" y="61"/>
                    <a:pt x="518" y="61"/>
                    <a:pt x="517" y="61"/>
                  </a:cubicBezTo>
                  <a:cubicBezTo>
                    <a:pt x="496" y="25"/>
                    <a:pt x="457" y="0"/>
                    <a:pt x="411" y="0"/>
                  </a:cubicBezTo>
                  <a:cubicBezTo>
                    <a:pt x="349" y="0"/>
                    <a:pt x="298" y="46"/>
                    <a:pt x="290" y="106"/>
                  </a:cubicBezTo>
                  <a:cubicBezTo>
                    <a:pt x="284" y="105"/>
                    <a:pt x="279" y="105"/>
                    <a:pt x="273" y="105"/>
                  </a:cubicBezTo>
                  <a:cubicBezTo>
                    <a:pt x="177" y="105"/>
                    <a:pt x="99" y="183"/>
                    <a:pt x="99" y="280"/>
                  </a:cubicBezTo>
                  <a:cubicBezTo>
                    <a:pt x="99" y="295"/>
                    <a:pt x="101" y="309"/>
                    <a:pt x="104" y="323"/>
                  </a:cubicBezTo>
                  <a:cubicBezTo>
                    <a:pt x="40" y="394"/>
                    <a:pt x="0" y="487"/>
                    <a:pt x="0" y="591"/>
                  </a:cubicBezTo>
                  <a:cubicBezTo>
                    <a:pt x="0" y="762"/>
                    <a:pt x="108" y="907"/>
                    <a:pt x="259" y="964"/>
                  </a:cubicBezTo>
                  <a:cubicBezTo>
                    <a:pt x="259" y="966"/>
                    <a:pt x="259" y="968"/>
                    <a:pt x="260" y="970"/>
                  </a:cubicBezTo>
                  <a:cubicBezTo>
                    <a:pt x="273" y="1039"/>
                    <a:pt x="329" y="1094"/>
                    <a:pt x="397" y="1108"/>
                  </a:cubicBezTo>
                  <a:cubicBezTo>
                    <a:pt x="435" y="1115"/>
                    <a:pt x="472" y="1110"/>
                    <a:pt x="503" y="1096"/>
                  </a:cubicBezTo>
                  <a:cubicBezTo>
                    <a:pt x="522" y="1088"/>
                    <a:pt x="534" y="1069"/>
                    <a:pt x="534" y="1049"/>
                  </a:cubicBezTo>
                  <a:lnTo>
                    <a:pt x="534" y="831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099A54E-77FD-504B-9E47-A0644D449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" y="1028"/>
              <a:ext cx="122" cy="255"/>
            </a:xfrm>
            <a:custGeom>
              <a:avLst/>
              <a:gdLst>
                <a:gd name="T0" fmla="*/ 0 w 534"/>
                <a:gd name="T1" fmla="*/ 831 h 1115"/>
                <a:gd name="T2" fmla="*/ 0 w 534"/>
                <a:gd name="T3" fmla="*/ 116 h 1115"/>
                <a:gd name="T4" fmla="*/ 14 w 534"/>
                <a:gd name="T5" fmla="*/ 68 h 1115"/>
                <a:gd name="T6" fmla="*/ 17 w 534"/>
                <a:gd name="T7" fmla="*/ 61 h 1115"/>
                <a:gd name="T8" fmla="*/ 17 w 534"/>
                <a:gd name="T9" fmla="*/ 61 h 1115"/>
                <a:gd name="T10" fmla="*/ 123 w 534"/>
                <a:gd name="T11" fmla="*/ 0 h 1115"/>
                <a:gd name="T12" fmla="*/ 245 w 534"/>
                <a:gd name="T13" fmla="*/ 106 h 1115"/>
                <a:gd name="T14" fmla="*/ 262 w 534"/>
                <a:gd name="T15" fmla="*/ 105 h 1115"/>
                <a:gd name="T16" fmla="*/ 436 w 534"/>
                <a:gd name="T17" fmla="*/ 280 h 1115"/>
                <a:gd name="T18" fmla="*/ 431 w 534"/>
                <a:gd name="T19" fmla="*/ 323 h 1115"/>
                <a:gd name="T20" fmla="*/ 534 w 534"/>
                <a:gd name="T21" fmla="*/ 591 h 1115"/>
                <a:gd name="T22" fmla="*/ 276 w 534"/>
                <a:gd name="T23" fmla="*/ 964 h 1115"/>
                <a:gd name="T24" fmla="*/ 275 w 534"/>
                <a:gd name="T25" fmla="*/ 970 h 1115"/>
                <a:gd name="T26" fmla="*/ 138 w 534"/>
                <a:gd name="T27" fmla="*/ 1108 h 1115"/>
                <a:gd name="T28" fmla="*/ 32 w 534"/>
                <a:gd name="T29" fmla="*/ 1096 h 1115"/>
                <a:gd name="T30" fmla="*/ 0 w 534"/>
                <a:gd name="T31" fmla="*/ 1049 h 1115"/>
                <a:gd name="T32" fmla="*/ 0 w 534"/>
                <a:gd name="T33" fmla="*/ 831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4" h="1115">
                  <a:moveTo>
                    <a:pt x="0" y="831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98"/>
                    <a:pt x="5" y="82"/>
                    <a:pt x="14" y="68"/>
                  </a:cubicBezTo>
                  <a:cubicBezTo>
                    <a:pt x="15" y="65"/>
                    <a:pt x="16" y="63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39" y="25"/>
                    <a:pt x="78" y="0"/>
                    <a:pt x="123" y="0"/>
                  </a:cubicBezTo>
                  <a:cubicBezTo>
                    <a:pt x="185" y="0"/>
                    <a:pt x="237" y="46"/>
                    <a:pt x="245" y="106"/>
                  </a:cubicBezTo>
                  <a:cubicBezTo>
                    <a:pt x="250" y="105"/>
                    <a:pt x="256" y="105"/>
                    <a:pt x="262" y="105"/>
                  </a:cubicBezTo>
                  <a:cubicBezTo>
                    <a:pt x="358" y="105"/>
                    <a:pt x="436" y="183"/>
                    <a:pt x="436" y="280"/>
                  </a:cubicBezTo>
                  <a:cubicBezTo>
                    <a:pt x="436" y="295"/>
                    <a:pt x="434" y="309"/>
                    <a:pt x="431" y="323"/>
                  </a:cubicBezTo>
                  <a:cubicBezTo>
                    <a:pt x="495" y="394"/>
                    <a:pt x="534" y="487"/>
                    <a:pt x="534" y="591"/>
                  </a:cubicBezTo>
                  <a:cubicBezTo>
                    <a:pt x="534" y="762"/>
                    <a:pt x="427" y="907"/>
                    <a:pt x="276" y="964"/>
                  </a:cubicBezTo>
                  <a:cubicBezTo>
                    <a:pt x="275" y="966"/>
                    <a:pt x="275" y="968"/>
                    <a:pt x="275" y="970"/>
                  </a:cubicBezTo>
                  <a:cubicBezTo>
                    <a:pt x="262" y="1039"/>
                    <a:pt x="206" y="1094"/>
                    <a:pt x="138" y="1108"/>
                  </a:cubicBezTo>
                  <a:cubicBezTo>
                    <a:pt x="100" y="1115"/>
                    <a:pt x="63" y="1110"/>
                    <a:pt x="32" y="1096"/>
                  </a:cubicBezTo>
                  <a:cubicBezTo>
                    <a:pt x="13" y="1088"/>
                    <a:pt x="0" y="1069"/>
                    <a:pt x="0" y="1049"/>
                  </a:cubicBezTo>
                  <a:lnTo>
                    <a:pt x="0" y="831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D97F9B13-91A0-45F4-AD6A-F690C969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13" y="1467026"/>
            <a:ext cx="889821" cy="12696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753D9AF-B370-44B1-BCFD-5727B48F814A}"/>
              </a:ext>
            </a:extLst>
          </p:cNvPr>
          <p:cNvSpPr txBox="1"/>
          <p:nvPr/>
        </p:nvSpPr>
        <p:spPr>
          <a:xfrm>
            <a:off x="6395362" y="1871604"/>
            <a:ext cx="19668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75">
              <a:defRPr/>
            </a:pPr>
            <a:r>
              <a:rPr lang="en-US" sz="1350" b="1">
                <a:solidFill>
                  <a:srgbClr val="0078D4"/>
                </a:solidFill>
                <a:latin typeface="Segoe UI"/>
                <a:hlinkClick r:id="rId4"/>
              </a:rPr>
              <a:t>aka.ms/azuresqlbook</a:t>
            </a:r>
            <a:endParaRPr lang="en-US" sz="1350" b="1">
              <a:solidFill>
                <a:srgbClr val="0078D4"/>
              </a:solidFill>
              <a:latin typeface="Segoe UI"/>
            </a:endParaRP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8346C2D5-A6B2-4CA9-8C97-98B0C7310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388" y="2782791"/>
            <a:ext cx="889822" cy="12696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B58EA1-9A65-47B6-AC70-75D360A9C2D8}"/>
              </a:ext>
            </a:extLst>
          </p:cNvPr>
          <p:cNvSpPr txBox="1"/>
          <p:nvPr/>
        </p:nvSpPr>
        <p:spPr>
          <a:xfrm>
            <a:off x="6310788" y="3059332"/>
            <a:ext cx="257695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75">
              <a:defRPr/>
            </a:pPr>
            <a:r>
              <a:rPr lang="en-US" sz="1350" b="1">
                <a:solidFill>
                  <a:srgbClr val="0078D4"/>
                </a:solidFill>
                <a:latin typeface="Segoe UI"/>
                <a:hlinkClick r:id="rId6"/>
              </a:rPr>
              <a:t>aka.ms/azuresqlfordevelopers</a:t>
            </a:r>
            <a:endParaRPr lang="en-US" sz="1350" b="1">
              <a:solidFill>
                <a:srgbClr val="0078D4"/>
              </a:solidFill>
              <a:latin typeface="Segoe UI"/>
            </a:endParaRPr>
          </a:p>
        </p:txBody>
      </p:sp>
      <p:pic>
        <p:nvPicPr>
          <p:cNvPr id="55" name="Graphic 54" descr="Cut with solid fill">
            <a:extLst>
              <a:ext uri="{FF2B5EF4-FFF2-40B4-BE49-F238E27FC236}">
                <a16:creationId xmlns:a16="http://schemas.microsoft.com/office/drawing/2014/main" id="{A17DCC62-C63E-43CA-A4D3-223856F93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995" y="4398418"/>
            <a:ext cx="447508" cy="447508"/>
          </a:xfrm>
          <a:prstGeom prst="rect">
            <a:avLst/>
          </a:prstGeom>
        </p:spPr>
      </p:pic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006DAB34-7A50-4D43-8841-CE3C10C3AC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225" y="3729882"/>
            <a:ext cx="517327" cy="5173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A6581D-9159-0FF8-A927-474D3ED8946B}"/>
              </a:ext>
            </a:extLst>
          </p:cNvPr>
          <p:cNvSpPr txBox="1"/>
          <p:nvPr/>
        </p:nvSpPr>
        <p:spPr>
          <a:xfrm>
            <a:off x="6247210" y="247395"/>
            <a:ext cx="2620910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75">
              <a:defRPr/>
            </a:pPr>
            <a:r>
              <a:rPr lang="en-US" sz="1500" b="1" dirty="0">
                <a:solidFill>
                  <a:srgbClr val="000000"/>
                </a:solidFill>
                <a:latin typeface="Segoe UI"/>
                <a:hlinkClick r:id="rId11"/>
              </a:rPr>
              <a:t>https://aka.ms/bobwardms</a:t>
            </a:r>
            <a:endParaRPr lang="en-US" sz="1500" b="1" dirty="0">
              <a:solidFill>
                <a:srgbClr val="000000"/>
              </a:solidFill>
              <a:latin typeface="Segoe UI"/>
            </a:endParaRPr>
          </a:p>
          <a:p>
            <a:pPr defTabSz="685775">
              <a:defRPr/>
            </a:pPr>
            <a:r>
              <a:rPr lang="en-US" sz="1500" b="1" dirty="0">
                <a:solidFill>
                  <a:srgbClr val="000000"/>
                </a:solidFill>
                <a:latin typeface="Segoe UI"/>
                <a:hlinkClick r:id="rId12"/>
              </a:rPr>
              <a:t>https://aka.ms/bobsqldemos</a:t>
            </a:r>
            <a:endParaRPr lang="en-US" sz="1500" b="1" dirty="0">
              <a:solidFill>
                <a:srgbClr val="000000"/>
              </a:solidFill>
              <a:latin typeface="Segoe UI"/>
            </a:endParaRPr>
          </a:p>
          <a:p>
            <a:pPr defTabSz="685775">
              <a:defRPr/>
            </a:pPr>
            <a:r>
              <a:rPr lang="en-US" sz="1500" b="1" u="sng" dirty="0">
                <a:solidFill>
                  <a:srgbClr val="0078D4"/>
                </a:solidFill>
                <a:latin typeface="Segoe UI"/>
              </a:rPr>
              <a:t>https://aka.ms/awesome-sql</a:t>
            </a:r>
            <a:endParaRPr lang="en-US" sz="1500" b="1" u="sng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61415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EFA7-0B7D-67F4-8A2B-004134A6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Learn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FEAC-C7CB-629E-66E0-F39B960E3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E5086-684F-0466-C04E-E685E564B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69" y="888108"/>
            <a:ext cx="6900863" cy="4225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0E1DA-A9BD-0C88-6741-4A70668C2816}"/>
              </a:ext>
            </a:extLst>
          </p:cNvPr>
          <p:cNvSpPr txBox="1"/>
          <p:nvPr/>
        </p:nvSpPr>
        <p:spPr>
          <a:xfrm>
            <a:off x="771525" y="4632722"/>
            <a:ext cx="7448832" cy="300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hlinkClick r:id="rId3"/>
              </a:rPr>
              <a:t>https://learn.microsoft.com/en-us/samples/browse/?expanded=azure&amp;products=azure-sql-database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49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197" y="441722"/>
            <a:ext cx="3118772" cy="190142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Thanks!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8150" y="2651655"/>
            <a:ext cx="3121819" cy="2050123"/>
          </a:xfrm>
        </p:spPr>
        <p:txBody>
          <a:bodyPr wrap="square">
            <a:normAutofit/>
          </a:bodyPr>
          <a:lstStyle/>
          <a:p>
            <a:r>
              <a:rPr lang="en-US" dirty="0"/>
              <a:t>Davide Mauri</a:t>
            </a:r>
          </a:p>
          <a:p>
            <a:r>
              <a:rPr lang="en-US" dirty="0"/>
              <a:t>damauri@microsoft.com</a:t>
            </a: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80DEB993-43F1-B4B6-F668-3D52FF3AF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249" b="-1"/>
          <a:stretch/>
        </p:blipFill>
        <p:spPr>
          <a:xfrm>
            <a:off x="4000500" y="7"/>
            <a:ext cx="5143500" cy="51434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549159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95" y="1063625"/>
            <a:ext cx="8229600" cy="33940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Your feedback is very important to us</a:t>
            </a:r>
          </a:p>
          <a:p>
            <a:r>
              <a:rPr lang="en-US" dirty="0"/>
              <a:t>Please take a moment to complete the session survey found in the mobile app</a:t>
            </a:r>
          </a:p>
          <a:p>
            <a:r>
              <a:rPr lang="en-US" dirty="0"/>
              <a:t>Use the QR code or search for “Converge360 Events” in your app store</a:t>
            </a:r>
          </a:p>
          <a:p>
            <a:r>
              <a:rPr lang="en-US" dirty="0"/>
              <a:t>Find this session on the Agenda tab</a:t>
            </a:r>
          </a:p>
          <a:p>
            <a:r>
              <a:rPr lang="en-US" dirty="0"/>
              <a:t>Click “Session Evaluation”</a:t>
            </a:r>
          </a:p>
          <a:p>
            <a:r>
              <a:rPr lang="en-US" dirty="0"/>
              <a:t>Thank you!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9137" y="2876550"/>
            <a:ext cx="142727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CBC5-7A20-4F59-5CDA-E9B7B8B3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us what </a:t>
            </a:r>
            <a:r>
              <a:rPr lang="en-US" b="1" dirty="0"/>
              <a:t>you </a:t>
            </a:r>
            <a:r>
              <a:rPr lang="en-US" dirty="0"/>
              <a:t>want from Azure 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04D7C-4560-B8FD-3CF4-49479EA8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85169"/>
            <a:ext cx="4969958" cy="4158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032EC-69D5-05F6-3D3E-AB2C43E67B8F}"/>
              </a:ext>
            </a:extLst>
          </p:cNvPr>
          <p:cNvSpPr txBox="1"/>
          <p:nvPr/>
        </p:nvSpPr>
        <p:spPr>
          <a:xfrm>
            <a:off x="4897991" y="3896721"/>
            <a:ext cx="405495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https://aka.ms/datadevlist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452540-3C3B-1C01-CC21-44C56A6B6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084612"/>
            <a:ext cx="2725738" cy="272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39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E3F01-0298-DD13-ED1D-92372C54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pic>
        <p:nvPicPr>
          <p:cNvPr id="5" name="Picture 4" descr="Swirling of a wave in the ocean">
            <a:extLst>
              <a:ext uri="{FF2B5EF4-FFF2-40B4-BE49-F238E27FC236}">
                <a16:creationId xmlns:a16="http://schemas.microsoft.com/office/drawing/2014/main" id="{07C6BE34-8061-EEB2-CA66-EB6B1CB37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0"/>
          <a:stretch/>
        </p:blipFill>
        <p:spPr>
          <a:xfrm>
            <a:off x="5469888" y="0"/>
            <a:ext cx="6090924" cy="5143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A592E-426F-CB45-2C2B-AA00AEEB7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865124" cy="32635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Opening a connection: what happen behind the scenes</a:t>
            </a:r>
          </a:p>
          <a:p>
            <a:pPr marL="0" indent="0">
              <a:buNone/>
            </a:pPr>
            <a:r>
              <a:rPr lang="en-US" dirty="0"/>
              <a:t>Transactions, Auto-Commit and Explicit Transactions</a:t>
            </a:r>
          </a:p>
          <a:p>
            <a:pPr marL="0" indent="0">
              <a:buNone/>
            </a:pPr>
            <a:r>
              <a:rPr lang="en-US" dirty="0"/>
              <a:t>Locking and Versioning</a:t>
            </a:r>
          </a:p>
          <a:p>
            <a:pPr marL="0" indent="0">
              <a:buNone/>
            </a:pPr>
            <a:r>
              <a:rPr lang="en-US" dirty="0"/>
              <a:t>Isolation Levels</a:t>
            </a:r>
          </a:p>
          <a:p>
            <a:pPr marL="0" indent="0">
              <a:buNone/>
            </a:pPr>
            <a:r>
              <a:rPr lang="en-US" dirty="0"/>
              <a:t>In-Memory Lock-Free Tables</a:t>
            </a:r>
          </a:p>
          <a:p>
            <a:pPr marL="0" indent="0">
              <a:buNone/>
            </a:pPr>
            <a:r>
              <a:rPr lang="en-US" dirty="0"/>
              <a:t>Tips and Tricks</a:t>
            </a:r>
          </a:p>
        </p:txBody>
      </p:sp>
    </p:spTree>
    <p:extLst>
      <p:ext uri="{BB962C8B-B14F-4D97-AF65-F5344CB8AC3E}">
        <p14:creationId xmlns:p14="http://schemas.microsoft.com/office/powerpoint/2010/main" val="260866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8E20F-939C-755D-7692-AEDB71F1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CE3A8-7E72-47F5-1819-3393A2AA3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first peek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62139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5524D3-65ED-DDD0-EBD9-08D8D0D1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1490AC-4108-6E77-9A3D-DC497BEC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Different type of </a:t>
            </a:r>
            <a:r>
              <a:rPr lang="en-US" i="1" dirty="0"/>
              <a:t>lock modes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two basic lock modes: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 - Shared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X - Exclusive</a:t>
            </a:r>
          </a:p>
          <a:p>
            <a:pPr lvl="1"/>
            <a:endParaRPr lang="en-US" dirty="0"/>
          </a:p>
          <a:p>
            <a:r>
              <a:rPr lang="en-US" dirty="0"/>
              <a:t>Just like people, a lock can be compatible with another, or not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X: doesn’t really go well with anyone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S: let’s party together!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75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047B6-53E7-026C-3BFD-E4D0E470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problem…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24763D-9DA9-ACF7-72E3-82B9A63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96" y="952850"/>
            <a:ext cx="7968455" cy="298349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480A494-C242-1790-8DC4-BB2DCC0B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49" y="1886162"/>
            <a:ext cx="7968455" cy="2983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596B97-36BB-BEC5-BBCC-368659C78641}"/>
              </a:ext>
            </a:extLst>
          </p:cNvPr>
          <p:cNvSpPr txBox="1"/>
          <p:nvPr/>
        </p:nvSpPr>
        <p:spPr>
          <a:xfrm>
            <a:off x="2492478" y="1689955"/>
            <a:ext cx="6617261" cy="4154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100" dirty="0"/>
              <a:t>At the same time someone else executes the same request</a:t>
            </a:r>
          </a:p>
        </p:txBody>
      </p:sp>
    </p:spTree>
    <p:extLst>
      <p:ext uri="{BB962C8B-B14F-4D97-AF65-F5344CB8AC3E}">
        <p14:creationId xmlns:p14="http://schemas.microsoft.com/office/powerpoint/2010/main" val="393687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3C19343FD02E4FB1900EBC4A332725" ma:contentTypeVersion="21" ma:contentTypeDescription="Create a new document." ma:contentTypeScope="" ma:versionID="43bdcbfeb7fcda6a2e89446e54872c76">
  <xsd:schema xmlns:xsd="http://www.w3.org/2001/XMLSchema" xmlns:xs="http://www.w3.org/2001/XMLSchema" xmlns:p="http://schemas.microsoft.com/office/2006/metadata/properties" xmlns:ns1="http://schemas.microsoft.com/sharepoint/v3" xmlns:ns2="3ae6f26d-9444-4782-a775-fd15bae28999" xmlns:ns3="72c0272b-f05b-475f-9459-f7525b8ef3e1" xmlns:ns4="230e9df3-be65-4c73-a93b-d1236ebd677e" targetNamespace="http://schemas.microsoft.com/office/2006/metadata/properties" ma:root="true" ma:fieldsID="59dbe341e7ef88394888977efef8c3c5" ns1:_="" ns2:_="" ns3:_="" ns4:_="">
    <xsd:import namespace="http://schemas.microsoft.com/sharepoint/v3"/>
    <xsd:import namespace="3ae6f26d-9444-4782-a775-fd15bae28999"/>
    <xsd:import namespace="72c0272b-f05b-475f-9459-f7525b8ef3e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6f26d-9444-4782-a775-fd15bae289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0272b-f05b-475f-9459-f7525b8ef3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77522e45-4245-473a-bafb-26babf2bee40}" ma:internalName="TaxCatchAll" ma:showField="CatchAllData" ma:web="72c0272b-f05b-475f-9459-f7525b8ef3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F88719-925E-4FD7-8226-96EFF0C688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ae6f26d-9444-4782-a775-fd15bae28999"/>
    <ds:schemaRef ds:uri="72c0272b-f05b-475f-9459-f7525b8ef3e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DA1194-5FED-4871-95C0-80F697DA39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1610</Words>
  <Application>Microsoft Office PowerPoint</Application>
  <PresentationFormat>On-screen Show (16:9)</PresentationFormat>
  <Paragraphs>251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Segoe UI</vt:lpstr>
      <vt:lpstr>Segoe UI Semibold</vt:lpstr>
      <vt:lpstr>Times New Roman</vt:lpstr>
      <vt:lpstr>Wingdings</vt:lpstr>
      <vt:lpstr>Custom Design</vt:lpstr>
      <vt:lpstr>PowerPoint Presentation</vt:lpstr>
      <vt:lpstr>Davide Mauri</vt:lpstr>
      <vt:lpstr>A Database book for Developers</vt:lpstr>
      <vt:lpstr>Session Survey</vt:lpstr>
      <vt:lpstr>Tell us what you want from Azure SQL</vt:lpstr>
      <vt:lpstr>Agenda</vt:lpstr>
      <vt:lpstr>DEMO</vt:lpstr>
      <vt:lpstr>Locks</vt:lpstr>
      <vt:lpstr>A common problem…</vt:lpstr>
      <vt:lpstr>Transactions and Errors</vt:lpstr>
      <vt:lpstr>Transactions and Errors</vt:lpstr>
      <vt:lpstr>Transactions and Errors</vt:lpstr>
      <vt:lpstr>Demo</vt:lpstr>
      <vt:lpstr>What was learned?</vt:lpstr>
      <vt:lpstr>How Transactions and Locks related?</vt:lpstr>
      <vt:lpstr>Isolation Levels</vt:lpstr>
      <vt:lpstr>DEMO</vt:lpstr>
      <vt:lpstr>What was learned?</vt:lpstr>
      <vt:lpstr>Locks</vt:lpstr>
      <vt:lpstr>Locks and Row Versions</vt:lpstr>
      <vt:lpstr>In-Memory Lock-Free Tables</vt:lpstr>
      <vt:lpstr>Tips and Tricks</vt:lpstr>
      <vt:lpstr>This is great!</vt:lpstr>
      <vt:lpstr>Insert if not exists</vt:lpstr>
      <vt:lpstr>Latest Optimization</vt:lpstr>
      <vt:lpstr>What if you need to load data into the database, *fast*</vt:lpstr>
      <vt:lpstr>Resources</vt:lpstr>
      <vt:lpstr>Tell us what *you* want from MSSQL</vt:lpstr>
      <vt:lpstr>Questions?</vt:lpstr>
      <vt:lpstr>There is so much to learn!</vt:lpstr>
      <vt:lpstr>Resources</vt:lpstr>
      <vt:lpstr>Microsoft Learn Samples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2024-03-06T17:24:05Z</dcterms:modified>
</cp:coreProperties>
</file>